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jg.weebly.com/reading-behaviors-char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jg.weebly.com/poetry-introduction-notes.html" TargetMode="External"/><Relationship Id="rId2" Type="http://schemas.openxmlformats.org/officeDocument/2006/relationships/hyperlink" Target="http://teacherjg.weebly.com/reading-behaviors-char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acherjg.weebly.com/groupings---term-iii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jg.weebly.com/animals-in-winter-board.html" TargetMode="External"/><Relationship Id="rId2" Type="http://schemas.openxmlformats.org/officeDocument/2006/relationships/hyperlink" Target="http://teacherjg.weebly.com/reading-behaviors-char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p.edu/catalog.php?record_id=118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Final Portfolio:</a:t>
            </a:r>
            <a:br>
              <a:rPr lang="en-US" sz="4400" i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5400" dirty="0" smtClean="0"/>
              <a:t>Differentiation in the k-4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Jesse Gottschalk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91" y="4890053"/>
            <a:ext cx="8534400" cy="1806712"/>
          </a:xfrm>
        </p:spPr>
        <p:txBody>
          <a:bodyPr/>
          <a:lstStyle/>
          <a:p>
            <a:r>
              <a:rPr lang="en-US" b="1" dirty="0" smtClean="0"/>
              <a:t>1. Data and assessment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531406"/>
              </p:ext>
            </p:extLst>
          </p:nvPr>
        </p:nvGraphicFramePr>
        <p:xfrm>
          <a:off x="954157" y="675861"/>
          <a:ext cx="9674086" cy="4134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1673"/>
                <a:gridCol w="6422413"/>
              </a:tblGrid>
              <a:tr h="318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Strategy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How it helps differentiation: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4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Continuous informal &amp; formal assessment of a variety of skills/habits/ interests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Allows the teacher to create “thorough learner profiles” of all students.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2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Creation of thorough learner profiles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Allows targeted and adapted instruction; allows teacher to adapt materials to student needs, competencies, and interests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</a:t>
                      </a:r>
                      <a:r>
                        <a:rPr lang="en-US" sz="1600" u="sng" dirty="0">
                          <a:effectLst/>
                          <a:hlinkClick r:id="rId2"/>
                        </a:rPr>
                        <a:t>Reading Charts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90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Using a variety of materials as assessments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Allows the teacher to identify a wider variety of opportunities for instruction, and to learn more about students in less-traditionally academic ways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Takeover – poetry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Term III Math – built into lesson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9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90" y="4890053"/>
            <a:ext cx="8883857" cy="1806712"/>
          </a:xfrm>
        </p:spPr>
        <p:txBody>
          <a:bodyPr/>
          <a:lstStyle/>
          <a:p>
            <a:r>
              <a:rPr lang="en-US" b="1" dirty="0" smtClean="0"/>
              <a:t>2. Construction of Lessons &amp; Tasks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531406"/>
              </p:ext>
            </p:extLst>
          </p:nvPr>
        </p:nvGraphicFramePr>
        <p:xfrm>
          <a:off x="954157" y="675861"/>
          <a:ext cx="9674086" cy="4134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1673"/>
                <a:gridCol w="6422413"/>
              </a:tblGrid>
              <a:tr h="3180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Strategy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How it helps differentiation: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4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Continuous informal &amp; formal assessment of a variety of skills/habits/ interests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Allows the teacher to create “thorough learner profiles” of all students.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2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Creation of thorough learner profiles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Allows targeted and adapted instruction; allows teacher to adapt materials to student needs, competencies, and interests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</a:t>
                      </a:r>
                      <a:r>
                        <a:rPr lang="en-US" sz="1600" u="sng" dirty="0">
                          <a:effectLst/>
                          <a:hlinkClick r:id="rId2"/>
                        </a:rPr>
                        <a:t>Reading Charts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90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Using a variety of materials as assessments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Allows the teacher to identify a wider variety of opportunities for instruction, and to learn more about students in less-traditionally academic ways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Takeover – poetry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Term III Math – built into lesson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93588"/>
              </p:ext>
            </p:extLst>
          </p:nvPr>
        </p:nvGraphicFramePr>
        <p:xfrm>
          <a:off x="970240" y="687891"/>
          <a:ext cx="9684508" cy="4626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5177"/>
                <a:gridCol w="6429331"/>
              </a:tblGrid>
              <a:tr h="3304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Strategy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How it helps differentiation: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17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Multi-modality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Engages a wider variety of students, and helps prevent challenges in particular areas from inhibiting student learning in other areas.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Ex: </a:t>
                      </a:r>
                      <a:r>
                        <a:rPr lang="en-US" sz="1600" u="sng">
                          <a:effectLst/>
                          <a:hlinkClick r:id="rId3"/>
                        </a:rPr>
                        <a:t>Introduction of Poems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1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Flexible groupings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Students benefit from cooperative learning; students benefit differently in same-ability and mixed-ability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Ex: </a:t>
                      </a:r>
                      <a:r>
                        <a:rPr lang="en-US" sz="1600" u="sng">
                          <a:effectLst/>
                          <a:hlinkClick r:id="rId4"/>
                        </a:rPr>
                        <a:t>Term III lessons</a:t>
                      </a:r>
                      <a:r>
                        <a:rPr lang="en-US" sz="1600">
                          <a:effectLst/>
                        </a:rPr>
                        <a:t>, guided reading, etc.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1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Providing options (tasks, materials, etc.)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Allows students to self-differentiate based on appropriate challenge levels, interests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Ex: Materials in Term III Literacy, science, poetry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0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Personalization (including culturally relevant teaching)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Lets students connect to material in individually meaningful and motivating ways; promotes respect for difference.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4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Lots of other strategies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(Manipulatives, anchor charts, rubrics, UBD planning, etc</a:t>
                      </a:r>
                      <a:r>
                        <a:rPr lang="en-US" sz="1600" dirty="0" smtClean="0">
                          <a:effectLst/>
                        </a:rPr>
                        <a:t>.)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30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91" y="4890053"/>
            <a:ext cx="8534400" cy="1806712"/>
          </a:xfrm>
        </p:spPr>
        <p:txBody>
          <a:bodyPr/>
          <a:lstStyle/>
          <a:p>
            <a:r>
              <a:rPr lang="en-US" b="1" smtClean="0"/>
              <a:t>3. Facilitation</a:t>
            </a:r>
            <a:endParaRPr lang="en-US" b="1" dirty="0"/>
          </a:p>
        </p:txBody>
      </p:sp>
      <p:sp>
        <p:nvSpPr>
          <p:cNvPr id="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70277"/>
              </p:ext>
            </p:extLst>
          </p:nvPr>
        </p:nvGraphicFramePr>
        <p:xfrm>
          <a:off x="956986" y="683253"/>
          <a:ext cx="9591744" cy="3888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996"/>
                <a:gridCol w="6367748"/>
              </a:tblGrid>
              <a:tr h="299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Strategy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How it helps differentiation: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8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talks-style teacher-facilitated discussion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Supports students at a variety of skill levels, in different ways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6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Strategic choices when calling on students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Engages students, provides appropriate challenges/opportunities for success, and scaffolds concepts for students who might be more likely to struggle conceptually.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4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Assigning tasks individually, while convened as a class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 provide examples early for students who might be confused; give students who might struggle to pick topics the opportunity to choose while obvious choices remain; and allows advanced students to select among more complex or open-ended options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Ex: </a:t>
                      </a:r>
                      <a:r>
                        <a:rPr lang="en-US" sz="1600" u="sng" dirty="0">
                          <a:effectLst/>
                          <a:hlinkClick r:id="rId3"/>
                        </a:rPr>
                        <a:t>Animals in Winter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31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55959"/>
            <a:ext cx="8534400" cy="1507067"/>
          </a:xfrm>
        </p:spPr>
        <p:txBody>
          <a:bodyPr/>
          <a:lstStyle/>
          <a:p>
            <a:r>
              <a:rPr lang="en-US" b="1" dirty="0" smtClean="0"/>
              <a:t>Works cited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31303"/>
            <a:ext cx="8534400" cy="5380384"/>
          </a:xfrm>
        </p:spPr>
        <p:txBody>
          <a:bodyPr anchor="t">
            <a:normAutofit fontScale="55000" lnSpcReduction="20000"/>
          </a:bodyPr>
          <a:lstStyle/>
          <a:p>
            <a:r>
              <a:rPr lang="en-US" sz="3100" dirty="0" err="1">
                <a:solidFill>
                  <a:schemeClr val="tx1"/>
                </a:solidFill>
              </a:rPr>
              <a:t>Fountas</a:t>
            </a:r>
            <a:r>
              <a:rPr lang="en-US" sz="3100" dirty="0">
                <a:solidFill>
                  <a:schemeClr val="tx1"/>
                </a:solidFill>
              </a:rPr>
              <a:t> and </a:t>
            </a:r>
            <a:r>
              <a:rPr lang="en-US" sz="3100" dirty="0" err="1">
                <a:solidFill>
                  <a:schemeClr val="tx1"/>
                </a:solidFill>
              </a:rPr>
              <a:t>Pinnell</a:t>
            </a:r>
            <a:r>
              <a:rPr lang="en-US" sz="3100" dirty="0">
                <a:solidFill>
                  <a:schemeClr val="tx1"/>
                </a:solidFill>
              </a:rPr>
              <a:t> – guided reading (Data, Construction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700" dirty="0" err="1"/>
              <a:t>Fountas</a:t>
            </a:r>
            <a:r>
              <a:rPr lang="en-US" sz="1700" dirty="0"/>
              <a:t>, I.C. &amp; </a:t>
            </a:r>
            <a:r>
              <a:rPr lang="en-US" sz="1700" dirty="0" err="1"/>
              <a:t>Pinnell</a:t>
            </a:r>
            <a:r>
              <a:rPr lang="en-US" sz="1700" dirty="0"/>
              <a:t>, G.S. (1996). </a:t>
            </a:r>
            <a:r>
              <a:rPr lang="en-US" sz="1700" i="1" dirty="0"/>
              <a:t>Guided reading: Good first teaching for all children</a:t>
            </a:r>
            <a:r>
              <a:rPr lang="en-US" sz="1700" dirty="0"/>
              <a:t>. Portsmouth, NH: </a:t>
            </a:r>
            <a:r>
              <a:rPr lang="en-US" sz="1700" dirty="0" smtClean="0"/>
              <a:t>Heinemann; </a:t>
            </a:r>
            <a:r>
              <a:rPr lang="en-US" sz="1700" dirty="0" err="1" smtClean="0"/>
              <a:t>Fountas</a:t>
            </a:r>
            <a:r>
              <a:rPr lang="en-US" sz="1700" dirty="0"/>
              <a:t>, I.C. &amp; </a:t>
            </a:r>
            <a:r>
              <a:rPr lang="en-US" sz="1700" dirty="0" err="1"/>
              <a:t>Pinnell</a:t>
            </a:r>
            <a:r>
              <a:rPr lang="en-US" sz="1700" dirty="0"/>
              <a:t>, G.S. (1999) </a:t>
            </a:r>
            <a:r>
              <a:rPr lang="en-US" sz="1700" i="1" dirty="0"/>
              <a:t>Matching Books to Readers: Using Leveled Books in Guided Reading, K-3</a:t>
            </a:r>
            <a:r>
              <a:rPr lang="en-US" sz="1700" dirty="0"/>
              <a:t>. Heinemann.</a:t>
            </a:r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3100" dirty="0" err="1" smtClean="0">
                <a:solidFill>
                  <a:schemeClr val="tx1"/>
                </a:solidFill>
              </a:rPr>
              <a:t>Gillies</a:t>
            </a:r>
            <a:r>
              <a:rPr lang="en-US" sz="3100" dirty="0" smtClean="0">
                <a:solidFill>
                  <a:schemeClr val="tx1"/>
                </a:solidFill>
              </a:rPr>
              <a:t> – flexible grouping (Construction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700" dirty="0" err="1"/>
              <a:t>Gillies</a:t>
            </a:r>
            <a:r>
              <a:rPr lang="en-US" sz="1700" dirty="0"/>
              <a:t>, R.M. (2007). </a:t>
            </a:r>
            <a:r>
              <a:rPr lang="en-US" sz="1700" i="1" dirty="0"/>
              <a:t>Cooperative Learning: Integrating Theory and Practice</a:t>
            </a:r>
            <a:r>
              <a:rPr lang="en-US" sz="1700" dirty="0"/>
              <a:t>. Sage Publications, Inc.</a:t>
            </a:r>
            <a:endParaRPr lang="en-US" sz="29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Ladson-Billings – culturally relevant teaching (Construction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700" dirty="0"/>
              <a:t>Ladson-Billings, G. (1994). </a:t>
            </a:r>
            <a:r>
              <a:rPr lang="en-US" sz="1700" i="1" dirty="0"/>
              <a:t>The </a:t>
            </a:r>
            <a:r>
              <a:rPr lang="en-US" sz="1700" i="1" dirty="0" err="1"/>
              <a:t>Dreamkeepers</a:t>
            </a:r>
            <a:r>
              <a:rPr lang="en-US" sz="1700" i="1" dirty="0"/>
              <a:t>: Successful Teachers of African American Students</a:t>
            </a:r>
            <a:r>
              <a:rPr lang="en-US" sz="1700" dirty="0"/>
              <a:t>. San Francisco: </a:t>
            </a:r>
            <a:r>
              <a:rPr lang="en-US" sz="1700" dirty="0" err="1"/>
              <a:t>Jossey</a:t>
            </a:r>
            <a:r>
              <a:rPr lang="en-US" sz="1700" dirty="0"/>
              <a:t>-Bass.</a:t>
            </a:r>
            <a:endParaRPr lang="en-US" sz="29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Gardner – multiple Intelligences (Context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900" dirty="0"/>
              <a:t>Moran, S., </a:t>
            </a:r>
            <a:r>
              <a:rPr lang="en-US" sz="1900" dirty="0" err="1"/>
              <a:t>Kornhaber</a:t>
            </a:r>
            <a:r>
              <a:rPr lang="en-US" sz="1900" dirty="0"/>
              <a:t>, M., &amp; Gardner, H. (2006). Orchestrating Multiple Intelligences. </a:t>
            </a:r>
            <a:r>
              <a:rPr lang="en-US" sz="1900" i="1" dirty="0"/>
              <a:t>Educational Leadership</a:t>
            </a:r>
            <a:r>
              <a:rPr lang="en-US" sz="1900" dirty="0"/>
              <a:t>, </a:t>
            </a:r>
            <a:r>
              <a:rPr lang="en-US" sz="1900" i="1" dirty="0"/>
              <a:t>64</a:t>
            </a:r>
            <a:r>
              <a:rPr lang="en-US" sz="1900" dirty="0"/>
              <a:t>(1), 22-27.</a:t>
            </a:r>
            <a:endParaRPr lang="en-US" sz="29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Parrish – number talks (Facilitation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/>
              <a:t>Parrish, S. (2010). </a:t>
            </a:r>
            <a:r>
              <a:rPr lang="en-US" sz="1800" i="1" dirty="0"/>
              <a:t>Number Talks: Helping Children Build Mental Math and Computation Strategies</a:t>
            </a:r>
            <a:r>
              <a:rPr lang="en-US" sz="1800" dirty="0"/>
              <a:t>. Sausalito, CA: Math </a:t>
            </a:r>
            <a:r>
              <a:rPr lang="en-US" sz="1800" dirty="0" smtClean="0"/>
              <a:t>Solutions; Parrish</a:t>
            </a:r>
            <a:r>
              <a:rPr lang="en-US" sz="1800" dirty="0"/>
              <a:t>, S. (October, 2011). Number Talks Build Numerical Reasoning. </a:t>
            </a:r>
            <a:r>
              <a:rPr lang="en-US" sz="1800" i="1" dirty="0"/>
              <a:t>Teaching Children Mathematics</a:t>
            </a:r>
            <a:r>
              <a:rPr lang="en-US" sz="1800" dirty="0"/>
              <a:t>. National Council of Teachers of Mathematics.</a:t>
            </a:r>
            <a:endParaRPr lang="en-US" sz="29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Ready, Set, SCIENCE! – argumentation (Facilitation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900" dirty="0"/>
              <a:t>Michaels, S., </a:t>
            </a:r>
            <a:r>
              <a:rPr lang="en-US" sz="1900" dirty="0" err="1"/>
              <a:t>Shouse</a:t>
            </a:r>
            <a:r>
              <a:rPr lang="en-US" sz="1900" dirty="0"/>
              <a:t>, A.W., &amp; </a:t>
            </a:r>
            <a:r>
              <a:rPr lang="en-US" sz="1900" dirty="0" err="1"/>
              <a:t>Schweingruber</a:t>
            </a:r>
            <a:r>
              <a:rPr lang="en-US" sz="1900" dirty="0"/>
              <a:t>, H.A. (2007). </a:t>
            </a:r>
            <a:r>
              <a:rPr lang="en-US" sz="1900" i="1" dirty="0"/>
              <a:t>Ready, Set, SCIENCE! Putting Research to Work in K-8 Science Classrooms</a:t>
            </a:r>
            <a:r>
              <a:rPr lang="en-US" sz="1900" dirty="0"/>
              <a:t>. National Research Council. Retrieved from </a:t>
            </a:r>
            <a:r>
              <a:rPr lang="en-US" sz="1900" dirty="0">
                <a:hlinkClick r:id="rId2"/>
              </a:rPr>
              <a:t>http://www.nap.edu/catalog.php?record_id=11882</a:t>
            </a:r>
            <a:r>
              <a:rPr lang="en-US" sz="1900" dirty="0"/>
              <a:t>.</a:t>
            </a:r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3100" dirty="0" smtClean="0">
                <a:solidFill>
                  <a:schemeClr val="tx1"/>
                </a:solidFill>
              </a:rPr>
              <a:t>Tomlinson </a:t>
            </a:r>
            <a:r>
              <a:rPr lang="en-US" sz="3100" dirty="0">
                <a:solidFill>
                  <a:schemeClr val="tx1"/>
                </a:solidFill>
              </a:rPr>
              <a:t>– differentiation strategies (Data, </a:t>
            </a:r>
            <a:r>
              <a:rPr lang="en-US" sz="3100" dirty="0" smtClean="0">
                <a:solidFill>
                  <a:schemeClr val="tx1"/>
                </a:solidFill>
              </a:rPr>
              <a:t>Construction)</a:t>
            </a:r>
          </a:p>
          <a:p>
            <a:pPr marL="0" indent="0">
              <a:buNone/>
            </a:pPr>
            <a:r>
              <a:rPr lang="en-US" sz="1800" dirty="0"/>
              <a:t>Tomlinson, C.A. (2001). </a:t>
            </a:r>
            <a:r>
              <a:rPr lang="en-US" sz="1800" i="1" dirty="0"/>
              <a:t>How To Differentiate Instruction in Mixed-Ability Classrooms</a:t>
            </a:r>
            <a:r>
              <a:rPr lang="en-US" sz="1800" dirty="0"/>
              <a:t>. 2nd edition. Alexandria, VA: Association for Supervision and Curriculum </a:t>
            </a:r>
            <a:r>
              <a:rPr lang="en-US" sz="1800" dirty="0" smtClean="0"/>
              <a:t>Development; Tomlinson</a:t>
            </a:r>
            <a:r>
              <a:rPr lang="en-US" sz="1800" dirty="0"/>
              <a:t>, C.A. &amp; </a:t>
            </a:r>
            <a:r>
              <a:rPr lang="en-US" sz="1800" dirty="0" err="1"/>
              <a:t>McTighe</a:t>
            </a:r>
            <a:r>
              <a:rPr lang="en-US" sz="1800" dirty="0"/>
              <a:t>, J. (2006). </a:t>
            </a:r>
            <a:r>
              <a:rPr lang="en-US" sz="1800" i="1" dirty="0"/>
              <a:t>Integrating Differentiated Instruction &amp; Understanding by Design: Connecting Content and Kids</a:t>
            </a:r>
            <a:r>
              <a:rPr lang="en-US" sz="1800" dirty="0"/>
              <a:t>. Alexandria, VA: Association for Supervision and Curriculum Development.</a:t>
            </a:r>
            <a:endParaRPr lang="en-US" sz="3100" dirty="0">
              <a:solidFill>
                <a:schemeClr val="tx1"/>
              </a:solidFill>
            </a:endParaRPr>
          </a:p>
          <a:p>
            <a:r>
              <a:rPr lang="en-US" sz="3100" dirty="0">
                <a:solidFill>
                  <a:schemeClr val="tx1"/>
                </a:solidFill>
              </a:rPr>
              <a:t>Vaughn et al. – differentiating for diverse learners (Construction</a:t>
            </a:r>
            <a:r>
              <a:rPr lang="en-US" sz="31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900" dirty="0"/>
              <a:t>Vaughn, S.R., </a:t>
            </a:r>
            <a:r>
              <a:rPr lang="en-US" sz="1900" dirty="0" err="1"/>
              <a:t>Bos</a:t>
            </a:r>
            <a:r>
              <a:rPr lang="en-US" sz="1900" dirty="0"/>
              <a:t>, C.S., &amp; </a:t>
            </a:r>
            <a:r>
              <a:rPr lang="en-US" sz="1900" dirty="0" err="1"/>
              <a:t>Schumm</a:t>
            </a:r>
            <a:r>
              <a:rPr lang="en-US" sz="1900" dirty="0"/>
              <a:t>, J.S. (2011). </a:t>
            </a:r>
            <a:r>
              <a:rPr lang="en-US" sz="1900" i="1" dirty="0"/>
              <a:t>Teaching Students Who Are Exceptional, Diverse, and At Risk in the General Education Classroom.</a:t>
            </a:r>
            <a:r>
              <a:rPr lang="en-US" sz="1900" dirty="0"/>
              <a:t> 5th edition. Upper Saddle River, NJ: Pearson Education, Inc.</a:t>
            </a:r>
            <a:endParaRPr lang="en-US" sz="3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9992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492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Times New Roman</vt:lpstr>
      <vt:lpstr>Wingdings 3</vt:lpstr>
      <vt:lpstr>Slice</vt:lpstr>
      <vt:lpstr>Final Portfolio:  Differentiation in the k-4 Classroom</vt:lpstr>
      <vt:lpstr>1. Data and assessment</vt:lpstr>
      <vt:lpstr>2. Construction of Lessons &amp; Tasks</vt:lpstr>
      <vt:lpstr>3. Facilitation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Portfolio:  Differentiation in the k-4 Classroom</dc:title>
  <dc:creator>Jesse Gottschalk</dc:creator>
  <cp:lastModifiedBy>Jesse Gottschalk</cp:lastModifiedBy>
  <cp:revision>2</cp:revision>
  <dcterms:created xsi:type="dcterms:W3CDTF">2014-05-06T19:06:16Z</dcterms:created>
  <dcterms:modified xsi:type="dcterms:W3CDTF">2014-05-13T02:41:15Z</dcterms:modified>
</cp:coreProperties>
</file>